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49" r:id="rId2"/>
    <p:sldMasterId id="2147483651" r:id="rId3"/>
    <p:sldMasterId id="2147483653" r:id="rId4"/>
    <p:sldMasterId id="2147483655" r:id="rId5"/>
  </p:sldMasterIdLst>
  <p:notesMasterIdLst>
    <p:notesMasterId r:id="rId14"/>
  </p:notesMasterIdLst>
  <p:handoutMasterIdLst>
    <p:handoutMasterId r:id="rId15"/>
  </p:handoutMasterIdLst>
  <p:sldIdLst>
    <p:sldId id="256" r:id="rId6"/>
    <p:sldId id="313" r:id="rId7"/>
    <p:sldId id="327" r:id="rId8"/>
    <p:sldId id="296" r:id="rId9"/>
    <p:sldId id="304" r:id="rId10"/>
    <p:sldId id="307" r:id="rId11"/>
    <p:sldId id="325" r:id="rId12"/>
    <p:sldId id="326" r:id="rId13"/>
  </p:sldIdLst>
  <p:sldSz cx="9144000" cy="6858000" type="screen4x3"/>
  <p:notesSz cx="6797675" cy="9926638"/>
  <p:defaultTextStyle>
    <a:defPPr>
      <a:defRPr lang="sv-SE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F1A"/>
    <a:srgbClr val="FFDE6C"/>
    <a:srgbClr val="FDB812"/>
    <a:srgbClr val="58595B"/>
    <a:srgbClr val="D1D3D4"/>
    <a:srgbClr val="6CB33E"/>
    <a:srgbClr val="EF3D42"/>
    <a:srgbClr val="FFEF6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5" autoAdjust="0"/>
    <p:restoredTop sz="86429" autoAdjust="0"/>
  </p:normalViewPr>
  <p:slideViewPr>
    <p:cSldViewPr>
      <p:cViewPr varScale="1">
        <p:scale>
          <a:sx n="73" d="100"/>
          <a:sy n="73" d="100"/>
        </p:scale>
        <p:origin x="-11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692" y="-96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458C32-5A1E-4C40-9937-34164B87004C}" type="datetimeFigureOut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5EB7D9-0D48-4CC2-A9C5-A948073A21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C9338A63-8D05-4D6F-B144-214660C3D1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  <p:sp>
        <p:nvSpPr>
          <p:cNvPr id="3482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2C105C-281E-444B-9800-56AE5AD05882}" type="slidenum">
              <a:rPr lang="sv-SE" smtClean="0"/>
              <a:pPr/>
              <a:t>1</a:t>
            </a:fld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96_pelare_v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619250"/>
            <a:ext cx="87820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förstasida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1A55A9F-7C25-4D22-9291-8F4766A6284E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E21703CD-3DBC-448A-90A8-28C9470202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2E874-6F0A-41DB-AA25-F8ED8F31346D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856A12BE-5835-4F3F-B9F0-142A82A18FD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AFAA4-7FF8-4169-8295-49F4BCBAD2A1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F4224EF8-628C-45D6-9C22-77E8A0FC0C3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01376DC-B4AF-4B31-9C64-37F1174459D2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24C064CF-7E59-48A5-8339-6D876D34221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66C96-49BA-47DD-A5A1-482643A10CAC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21F23F56-D845-4957-B8AA-3C5A50A2573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28BF5-EFDA-4942-8C53-C01DEA1CC1A9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8C6C956B-92D0-4932-825F-E8A4BCA8363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29D2D-A440-45F3-A04D-28BEA16474C0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F9D412F-F714-4812-B6AA-EE2FF011DD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2E775-22DE-4271-BAFF-C3216B2BBEDD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14EF8606-2FCE-4B46-8EB5-10804E2BBA3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7296C-E074-42CE-A615-9A561FFBF1F5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11847B9-848B-44D0-A49A-9E8778F098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0052-EA4A-409C-99A0-46C29B1511A5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617ABC59-1CA8-47B2-81E0-DB5883D1A8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89D70-7465-4835-ACF8-0EBB7B8A13B2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1552F47F-C092-409D-9322-D65A4F7B0B4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F4570-F9BF-4266-9A0E-7CFA6F16A919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A2F79B1-5757-4CDA-9C38-70375F1942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44345-70EE-4A15-AA85-5294772CEE96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2514EF94-375D-4877-B424-A52DF4BC725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B5D87-36F3-44BF-94BC-6260B3697B9A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C73ABBE7-763D-489C-98AB-9042346654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4E391-567A-47A1-B029-46150C4C1863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73ACB6ED-8F66-46B7-B0F1-307A85D5FFA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rgbClr val="9FCBE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v-S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E489839-8F50-4EFA-B47B-4E41707C966E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4C29820A-0302-46C5-8C12-8E0AF3FFB6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65EEA-F4AC-4579-B67D-4EC8EBD5CBF8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CC469A18-225B-4B38-A73A-B7F73D72A04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FD977-FE11-4B6C-BAF0-EA97F7B7B8CB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14C8190E-177A-4E77-B42D-79F1499B28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69B86-7375-488E-943A-F54D40BB8057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374A0FBF-8092-4F8A-9C03-65DFFD37236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CDFA-8F21-4BFA-87AA-2BEF8BABBC4F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0D824F15-A35E-477E-B20B-6E750031EA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69F80-E60E-45D6-B00A-5E61610734CA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9737AEB8-218B-459D-8541-1A619B6E83F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77AC1-6910-426C-98ED-7F106997AAE9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27B85043-F84A-425E-9D44-77CAAC7BB7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228DD-FADC-4307-9396-B8D70236DC48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8E728E41-E5B7-479E-82B7-16BC85C453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AFEDC-2AD4-4B79-B982-ED3FF56CA5F7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D8129FA1-4FD0-4705-8BF2-299607BB80E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9AB7A-3FE2-40AB-BD74-4113E787F1AF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C17393A6-8BFF-4886-B0AD-1D101BD14DF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C44E1-1FC9-4F87-AD30-89F78FF5502A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36C84170-3D95-4FE7-A89E-135D10453DE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0FD79-00C2-410D-A7D5-6E283CF84E14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0FE5A3DB-00A7-4F39-8095-015289A1FA9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rgbClr val="D1D3D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v-S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5BAC2518-6D29-44C3-BB1A-3AD14B3071BF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5AB8A756-964E-4476-94B3-18435BD939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5522B-42DA-4E86-BD2C-99C1BC33C809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C2AB2A61-2350-4A4A-A4A1-AA919AA250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F20C3-DE3A-4DFB-8960-F2110F0D2269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D2D15E84-BACA-44D7-A6D2-F65EE224396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80D11-ED8E-4859-9AFD-C7D12D7FF2FF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54203E59-A9DA-4A3F-87C7-6E06590290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288B6-C570-4806-811B-EC80CF23D76A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C14AB02-9C92-4492-ACE5-424ED2C68D1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08F1-9F6F-4F61-BF86-1E594ABC8A75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040ACCF2-2BA8-4AC8-8F36-13145BFB941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A2DE8-1957-4CF0-A94A-E55AF73F08E7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ADE1FBC-82BD-4E8F-8B0B-D3306F2E36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6176-98F6-42A7-81F4-E62A9D0AED39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11A1D013-FD62-452E-B249-A4D7D19227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CAD90-1D43-4B8E-976F-23A5B7F46DF4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DBD7730C-D1CB-4CD6-8B2A-71642007A86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5E5CA-0561-471F-A06D-2C3C59F69C4E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A46923A3-F64E-4943-8BA9-B287C5525EC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6D674-7984-461C-BB2A-D6859DCAA6AD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3295516A-D2BB-4E04-BB62-D560EDD4D5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A71A7-A634-4ACF-8E95-3A40147BCEFC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20693171-2C85-4F23-B615-7F50460D5A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örstasida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14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388" y="1619250"/>
            <a:ext cx="8780462" cy="5056188"/>
          </a:xfrm>
          <a:prstGeom prst="rect">
            <a:avLst/>
          </a:prstGeom>
          <a:solidFill>
            <a:srgbClr val="6CB33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v-S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3309938"/>
            <a:ext cx="7772400" cy="71913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9725"/>
            <a:ext cx="7773987" cy="863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31013" y="549275"/>
            <a:ext cx="2133600" cy="144463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B182E88-0FAA-4BAA-B68C-8252481875F5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03350" y="549275"/>
            <a:ext cx="4608513" cy="287338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31013" y="692150"/>
            <a:ext cx="2133600" cy="1984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sv-SE"/>
              <a:t>SIDAN </a:t>
            </a:r>
            <a:fld id="{BECA1CC0-CCA2-428A-B667-7AD4D59CFC1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A4F3B-8E14-44F2-A0A6-EB8E6069831F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B1CF2483-FA63-47F8-81D9-4080448AEA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C578-5BDB-459F-B298-2CB1FA6AC172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3CEA6D76-FBF9-44A9-98AF-86FEDB2A965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738563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6763" y="1676400"/>
            <a:ext cx="3740150" cy="4103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A8FDA-3C6E-4D99-AB4C-015489F10073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E300D1B9-4A08-4D8B-A004-5F3E7CF5480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64639-1FAF-4F48-A0C6-B1D15102D0EE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232DAE4E-3195-48B4-AD79-36C616EE140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7DB1B-CCBC-4BBD-872C-D983E29B2D84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5CA2B7DB-50D4-45E4-84BD-24E330E1624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E127C-F068-4185-A8E5-EBDB1FC35BB8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9EA94B9A-3A37-4E06-9188-C0E1A08ECF7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3210B-7E2D-4DD2-AC04-958BB45195B6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3861909E-9853-4900-BE08-A0D10BB85E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76BED-3447-45F1-A768-437FB42E4847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CA92EEF2-188F-432E-8830-DACDEFBC8A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746CD-40B2-426C-8EC5-8FB71B32912F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C5F7A4A7-7EBD-48FC-9B7D-A532861A0A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71DE6-3E1F-47E0-A674-316D342B09E6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CA8A00B4-B331-497D-9CD1-30D0928F59A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10325" y="719138"/>
            <a:ext cx="1906588" cy="50609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719138"/>
            <a:ext cx="5572125" cy="50609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5FEE1-D519-44CD-B4B7-5621B47A4E46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CDF4BC67-5357-4604-8898-9D78DC41B27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E8B5B-C84D-4664-BC97-8BCC4ADF187C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2907DFEA-51CB-46E7-BAC7-7F53035824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E3938-2133-465D-89D3-A9D45B75DB7D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D1A1A576-DE3C-40DD-AA22-D89D5B27C32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5527F-DE03-4AD4-8C35-C493B1994496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3A4B2540-019B-45BE-A98A-4B971FC08B0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A14A7-5DB8-40B1-BE6F-6ABB9740E135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SIDAN </a:t>
            </a:r>
            <a:fld id="{575D8FD4-BC42-474F-9B7E-ADFB30270B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/>
            </a:lvl1pPr>
          </a:lstStyle>
          <a:p>
            <a:pPr>
              <a:defRPr/>
            </a:pPr>
            <a:fld id="{CB843E46-65F1-478B-88EE-7157712F25CE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sv-SE"/>
              <a:t>SIDAN </a:t>
            </a:r>
            <a:fld id="{5331FDC0-82A7-4ED4-944F-E090638FA92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4" r:id="rId1"/>
    <p:sldLayoutId id="2147485104" r:id="rId2"/>
    <p:sldLayoutId id="2147485105" r:id="rId3"/>
    <p:sldLayoutId id="2147485106" r:id="rId4"/>
    <p:sldLayoutId id="2147485107" r:id="rId5"/>
    <p:sldLayoutId id="2147485108" r:id="rId6"/>
    <p:sldLayoutId id="2147485109" r:id="rId7"/>
    <p:sldLayoutId id="2147485110" r:id="rId8"/>
    <p:sldLayoutId id="2147485111" r:id="rId9"/>
    <p:sldLayoutId id="2147485112" r:id="rId10"/>
    <p:sldLayoutId id="214748511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/>
            </a:lvl1pPr>
          </a:lstStyle>
          <a:p>
            <a:pPr>
              <a:defRPr/>
            </a:pPr>
            <a:fld id="{524CF8CD-DA13-49D6-8D14-6FB271A1F886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sv-SE"/>
              <a:t>SIDAN </a:t>
            </a:r>
            <a:fld id="{E2A79EFC-18DC-420F-A382-2418142C9B6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5" r:id="rId1"/>
    <p:sldLayoutId id="2147485114" r:id="rId2"/>
    <p:sldLayoutId id="2147485115" r:id="rId3"/>
    <p:sldLayoutId id="2147485116" r:id="rId4"/>
    <p:sldLayoutId id="2147485117" r:id="rId5"/>
    <p:sldLayoutId id="2147485118" r:id="rId6"/>
    <p:sldLayoutId id="2147485119" r:id="rId7"/>
    <p:sldLayoutId id="2147485120" r:id="rId8"/>
    <p:sldLayoutId id="2147485121" r:id="rId9"/>
    <p:sldLayoutId id="2147485122" r:id="rId10"/>
    <p:sldLayoutId id="214748512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rgbClr val="9FCBED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v-S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/>
            </a:lvl1pPr>
          </a:lstStyle>
          <a:p>
            <a:pPr>
              <a:defRPr/>
            </a:pPr>
            <a:fld id="{143C8C73-F5B6-4217-BA38-65D43FA5B3CF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sv-SE"/>
              <a:t>SIDAN </a:t>
            </a:r>
            <a:fld id="{BBA934D2-1371-46FA-BFC2-6E93C1C2BC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6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rgbClr val="D1D3D4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v-S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/>
            </a:lvl1pPr>
          </a:lstStyle>
          <a:p>
            <a:pPr>
              <a:defRPr/>
            </a:pPr>
            <a:fld id="{7BED86A4-50AA-4AF3-8C22-FCB893023BE7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sv-SE"/>
              <a:t>SIDAN </a:t>
            </a:r>
            <a:fld id="{9044C6B4-10D8-4F73-8F21-CFA5FD2F3F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7" r:id="rId1"/>
    <p:sldLayoutId id="2147485134" r:id="rId2"/>
    <p:sldLayoutId id="2147485135" r:id="rId3"/>
    <p:sldLayoutId id="2147485136" r:id="rId4"/>
    <p:sldLayoutId id="2147485137" r:id="rId5"/>
    <p:sldLayoutId id="2147485138" r:id="rId6"/>
    <p:sldLayoutId id="2147485139" r:id="rId7"/>
    <p:sldLayoutId id="2147485140" r:id="rId8"/>
    <p:sldLayoutId id="2147485141" r:id="rId9"/>
    <p:sldLayoutId id="2147485142" r:id="rId10"/>
    <p:sldLayoutId id="214748514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xtsida_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86463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79388" y="179388"/>
            <a:ext cx="8780462" cy="5595937"/>
          </a:xfrm>
          <a:prstGeom prst="rect">
            <a:avLst/>
          </a:prstGeom>
          <a:solidFill>
            <a:srgbClr val="6CB33E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sv-S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9138"/>
            <a:ext cx="7631113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6311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6638" y="6308725"/>
            <a:ext cx="2890837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700"/>
            </a:lvl1pPr>
          </a:lstStyle>
          <a:p>
            <a:pPr>
              <a:defRPr/>
            </a:pPr>
            <a:fld id="{6C400FA7-6E70-417C-B4A9-4CAB8A36B4E0}" type="datetime1">
              <a:rPr lang="sv-SE"/>
              <a:pPr>
                <a:defRPr/>
              </a:pPr>
              <a:t>2012-07-11</a:t>
            </a:fld>
            <a:endParaRPr lang="sv-S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16638" y="6453188"/>
            <a:ext cx="28908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/>
            </a:lvl1pPr>
          </a:lstStyle>
          <a:p>
            <a:pPr>
              <a:defRPr/>
            </a:pPr>
            <a:r>
              <a:rPr lang="sv-SE"/>
              <a:t>SIDAN </a:t>
            </a:r>
            <a:fld id="{91148BB7-C199-496B-84E7-F7DC51CAD12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308725"/>
            <a:ext cx="37084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sv-SE"/>
              <a:t>Helén Starkman, projektledare FILUR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8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syan.tamburaci@stockholm.se" TargetMode="External"/><Relationship Id="rId2" Type="http://schemas.openxmlformats.org/officeDocument/2006/relationships/hyperlink" Target="mailto:Helen.starkman@stockholm.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3 snygga ungdom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7024" y="-232288"/>
            <a:ext cx="9331024" cy="6205134"/>
          </a:xfrm>
          <a:prstGeom prst="rect">
            <a:avLst/>
          </a:prstGeom>
        </p:spPr>
      </p:pic>
      <p:pic>
        <p:nvPicPr>
          <p:cNvPr id="9" name="Bildobjekt 6" descr="EUflagga%20Socfo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158611"/>
            <a:ext cx="648072" cy="60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284984"/>
            <a:ext cx="8676456" cy="9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   FILUR</a:t>
            </a:r>
            <a:r>
              <a:rPr kumimoji="0" lang="sv-SE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DB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Intensified</a:t>
            </a:r>
            <a:r>
              <a:rPr kumimoji="0" lang="sv-S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DB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action for </a:t>
            </a:r>
            <a:r>
              <a:rPr kumimoji="0" lang="sv-SE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DB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unemployed</a:t>
            </a:r>
            <a:r>
              <a:rPr kumimoji="0" lang="sv-S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DB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v-SE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DB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youth</a:t>
            </a:r>
            <a:r>
              <a:rPr kumimoji="0" lang="sv-S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DB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DB8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3600" b="1" i="0" u="none" strike="noStrike" kern="0" cap="none" spc="0" normalizeH="0" baseline="0" noProof="0" dirty="0" smtClean="0">
              <a:ln>
                <a:noFill/>
              </a:ln>
              <a:solidFill>
                <a:srgbClr val="FDB8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631113" cy="868362"/>
          </a:xfrm>
        </p:spPr>
        <p:txBody>
          <a:bodyPr/>
          <a:lstStyle/>
          <a:p>
            <a:r>
              <a:rPr lang="sv-SE" sz="2800" dirty="0" smtClean="0">
                <a:solidFill>
                  <a:schemeClr val="bg2">
                    <a:lumMod val="50000"/>
                  </a:schemeClr>
                </a:solidFill>
              </a:rPr>
              <a:t>FILUR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1560" y="1124744"/>
            <a:ext cx="4752528" cy="302433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None/>
            </a:pPr>
            <a:r>
              <a:rPr lang="sv-SE" sz="1800" dirty="0" smtClean="0"/>
              <a:t>The </a:t>
            </a:r>
            <a:r>
              <a:rPr lang="sv-SE" sz="1800" dirty="0" err="1" smtClean="0"/>
              <a:t>project</a:t>
            </a:r>
            <a:r>
              <a:rPr lang="sv-SE" sz="1800" dirty="0" smtClean="0"/>
              <a:t> </a:t>
            </a:r>
            <a:r>
              <a:rPr lang="sv-SE" sz="1800" dirty="0" err="1" smtClean="0"/>
              <a:t>runs</a:t>
            </a:r>
            <a:r>
              <a:rPr lang="sv-SE" sz="1800" dirty="0" smtClean="0"/>
              <a:t> from 2010 -2013 </a:t>
            </a:r>
          </a:p>
          <a:p>
            <a:pPr>
              <a:lnSpc>
                <a:spcPct val="130000"/>
              </a:lnSpc>
              <a:buNone/>
            </a:pPr>
            <a:r>
              <a:rPr lang="sv-SE" sz="1800" dirty="0" smtClean="0"/>
              <a:t>Co </a:t>
            </a:r>
            <a:r>
              <a:rPr lang="sv-SE" sz="1800" dirty="0" err="1" smtClean="0"/>
              <a:t>funded</a:t>
            </a:r>
            <a:r>
              <a:rPr lang="sv-SE" sz="1800" dirty="0" smtClean="0"/>
              <a:t> by the European </a:t>
            </a:r>
            <a:r>
              <a:rPr lang="sv-SE" sz="1800" dirty="0" err="1" smtClean="0"/>
              <a:t>socialfund</a:t>
            </a:r>
            <a:r>
              <a:rPr lang="sv-SE" sz="1800" dirty="0" smtClean="0"/>
              <a:t> and </a:t>
            </a:r>
          </a:p>
          <a:p>
            <a:pPr>
              <a:lnSpc>
                <a:spcPct val="130000"/>
              </a:lnSpc>
              <a:buNone/>
            </a:pPr>
            <a:r>
              <a:rPr lang="sv-SE" sz="1800" dirty="0" smtClean="0"/>
              <a:t>City of Stockholm / Labourmarket </a:t>
            </a:r>
            <a:r>
              <a:rPr lang="sv-SE" sz="1800" dirty="0" err="1" smtClean="0"/>
              <a:t>department</a:t>
            </a:r>
            <a:r>
              <a:rPr lang="sv-SE" sz="1800" dirty="0" smtClean="0"/>
              <a:t>.</a:t>
            </a:r>
          </a:p>
          <a:p>
            <a:pPr>
              <a:lnSpc>
                <a:spcPct val="130000"/>
              </a:lnSpc>
              <a:buNone/>
            </a:pPr>
            <a:r>
              <a:rPr lang="sv-SE" sz="1800" dirty="0" smtClean="0"/>
              <a:t>Budget:  1700 000 Euro </a:t>
            </a:r>
          </a:p>
          <a:p>
            <a:pPr>
              <a:lnSpc>
                <a:spcPct val="130000"/>
              </a:lnSpc>
              <a:buNone/>
            </a:pPr>
            <a:endParaRPr lang="sv-SE" sz="1800" dirty="0" smtClean="0"/>
          </a:p>
          <a:p>
            <a:pPr>
              <a:buNone/>
            </a:pPr>
            <a:endParaRPr lang="sv-SE" sz="1800" dirty="0" smtClean="0"/>
          </a:p>
        </p:txBody>
      </p:sp>
      <p:pic>
        <p:nvPicPr>
          <p:cNvPr id="9" name="Bildobjekt 6" descr="EUflagga%20Socfo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158611"/>
            <a:ext cx="648072" cy="60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objekt 7" descr="Arbetsformedlingen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268760"/>
            <a:ext cx="2238375" cy="247650"/>
          </a:xfrm>
          <a:prstGeom prst="rect">
            <a:avLst/>
          </a:prstGeom>
        </p:spPr>
      </p:pic>
      <p:pic>
        <p:nvPicPr>
          <p:cNvPr id="10" name="Bildobjekt 9" descr="logotyp-sundbybergs-sta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593302"/>
            <a:ext cx="1512168" cy="475658"/>
          </a:xfrm>
          <a:prstGeom prst="rect">
            <a:avLst/>
          </a:prstGeom>
        </p:spPr>
      </p:pic>
      <p:pic>
        <p:nvPicPr>
          <p:cNvPr id="11" name="Bildobjekt 10" descr="forsakringskassans_logoty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961275"/>
            <a:ext cx="2209180" cy="315597"/>
          </a:xfrm>
          <a:prstGeom prst="rect">
            <a:avLst/>
          </a:prstGeom>
        </p:spPr>
      </p:pic>
      <p:pic>
        <p:nvPicPr>
          <p:cNvPr id="12" name="Bildobjekt 11" descr="St_Erik-logotyperna_exempel.gif"/>
          <p:cNvPicPr>
            <a:picLocks noChangeAspect="1"/>
          </p:cNvPicPr>
          <p:nvPr/>
        </p:nvPicPr>
        <p:blipFill>
          <a:blip r:embed="rId6" cstate="print"/>
          <a:srcRect r="49886" b="64377"/>
          <a:stretch>
            <a:fillRect/>
          </a:stretch>
        </p:blipFill>
        <p:spPr>
          <a:xfrm>
            <a:off x="395536" y="2852936"/>
            <a:ext cx="2195736" cy="1296144"/>
          </a:xfrm>
          <a:prstGeom prst="rect">
            <a:avLst/>
          </a:prstGeom>
        </p:spPr>
      </p:pic>
      <p:pic>
        <p:nvPicPr>
          <p:cNvPr id="13" name="Bildobjekt 12" descr="EUflagga%20Socfond.jpg"/>
          <p:cNvPicPr>
            <a:picLocks noChangeAspect="1"/>
          </p:cNvPicPr>
          <p:nvPr/>
        </p:nvPicPr>
        <p:blipFill>
          <a:blip r:embed="rId7" cstate="print"/>
          <a:srcRect l="5481" t="5882"/>
          <a:stretch>
            <a:fillRect/>
          </a:stretch>
        </p:blipFill>
        <p:spPr>
          <a:xfrm>
            <a:off x="2843808" y="2924944"/>
            <a:ext cx="1241828" cy="1152128"/>
          </a:xfrm>
          <a:prstGeom prst="rect">
            <a:avLst/>
          </a:prstGeom>
        </p:spPr>
      </p:pic>
      <p:cxnSp>
        <p:nvCxnSpPr>
          <p:cNvPr id="19" name="Rak 18"/>
          <p:cNvCxnSpPr/>
          <p:nvPr/>
        </p:nvCxnSpPr>
        <p:spPr bwMode="auto">
          <a:xfrm>
            <a:off x="5436096" y="0"/>
            <a:ext cx="0" cy="60212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DF1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ubrik 1"/>
          <p:cNvSpPr txBox="1">
            <a:spLocks/>
          </p:cNvSpPr>
          <p:nvPr/>
        </p:nvSpPr>
        <p:spPr bwMode="auto">
          <a:xfrm>
            <a:off x="5724128" y="404664"/>
            <a:ext cx="763111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2800" b="1" kern="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Partners</a:t>
            </a:r>
            <a:endParaRPr kumimoji="0" lang="sv-SE" sz="30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Bildobjekt 21" descr="St_Erik-logotyperna_exempel.gif"/>
          <p:cNvPicPr>
            <a:picLocks noChangeAspect="1"/>
          </p:cNvPicPr>
          <p:nvPr/>
        </p:nvPicPr>
        <p:blipFill>
          <a:blip r:embed="rId6" cstate="print"/>
          <a:srcRect l="8844" r="61677" b="64377"/>
          <a:stretch>
            <a:fillRect/>
          </a:stretch>
        </p:blipFill>
        <p:spPr>
          <a:xfrm>
            <a:off x="5652120" y="3429000"/>
            <a:ext cx="720080" cy="722608"/>
          </a:xfrm>
          <a:prstGeom prst="rect">
            <a:avLst/>
          </a:prstGeom>
        </p:spPr>
      </p:pic>
      <p:sp>
        <p:nvSpPr>
          <p:cNvPr id="14" name="Platshållare för innehåll 2"/>
          <p:cNvSpPr txBox="1">
            <a:spLocks/>
          </p:cNvSpPr>
          <p:nvPr/>
        </p:nvSpPr>
        <p:spPr bwMode="auto">
          <a:xfrm>
            <a:off x="3491880" y="2132856"/>
            <a:ext cx="4752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Platshållare för innehåll 2"/>
          <p:cNvSpPr txBox="1">
            <a:spLocks/>
          </p:cNvSpPr>
          <p:nvPr/>
        </p:nvSpPr>
        <p:spPr bwMode="auto">
          <a:xfrm>
            <a:off x="5652120" y="1484784"/>
            <a:ext cx="4752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v-S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Swedish public </a:t>
            </a:r>
            <a:r>
              <a:rPr kumimoji="0" lang="sv-S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employment</a:t>
            </a:r>
            <a:r>
              <a:rPr kumimoji="0" lang="sv-S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service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Platshållare för innehåll 2"/>
          <p:cNvSpPr txBox="1">
            <a:spLocks/>
          </p:cNvSpPr>
          <p:nvPr/>
        </p:nvSpPr>
        <p:spPr bwMode="auto">
          <a:xfrm>
            <a:off x="5580112" y="2204864"/>
            <a:ext cx="4752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v-S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Swedish social</a:t>
            </a:r>
            <a:r>
              <a:rPr kumimoji="0" lang="sv-SE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1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insurace</a:t>
            </a:r>
            <a:r>
              <a:rPr kumimoji="0" lang="sv-SE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sv-S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Platshållare för innehåll 2"/>
          <p:cNvSpPr txBox="1">
            <a:spLocks/>
          </p:cNvSpPr>
          <p:nvPr/>
        </p:nvSpPr>
        <p:spPr bwMode="auto">
          <a:xfrm>
            <a:off x="5580112" y="3068960"/>
            <a:ext cx="4752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v-SE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 of</a:t>
            </a:r>
            <a:r>
              <a:rPr kumimoji="0" lang="sv-SE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Sundbyberg, </a:t>
            </a:r>
            <a:r>
              <a:rPr kumimoji="0" lang="sv-SE" sz="1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labourmarket</a:t>
            </a:r>
            <a:r>
              <a:rPr kumimoji="0" lang="sv-SE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administration</a:t>
            </a:r>
            <a:endParaRPr kumimoji="0" lang="sv-S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Platshållare för innehåll 2"/>
          <p:cNvSpPr txBox="1">
            <a:spLocks/>
          </p:cNvSpPr>
          <p:nvPr/>
        </p:nvSpPr>
        <p:spPr bwMode="auto">
          <a:xfrm>
            <a:off x="5583410" y="4095290"/>
            <a:ext cx="47525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sv-SE" sz="1200" kern="0" dirty="0" smtClean="0">
                <a:latin typeface="+mn-lt"/>
              </a:rPr>
              <a:t>14 </a:t>
            </a:r>
            <a:r>
              <a:rPr kumimoji="0" lang="sv-SE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 </a:t>
            </a:r>
            <a:r>
              <a:rPr kumimoji="0" lang="sv-SE" sz="1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council</a:t>
            </a:r>
            <a:r>
              <a:rPr kumimoji="0" lang="sv-SE" sz="1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12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districts</a:t>
            </a:r>
            <a:r>
              <a:rPr lang="sv-SE" sz="1200" kern="0" dirty="0" smtClean="0">
                <a:latin typeface="+mn-lt"/>
              </a:rPr>
              <a:t>  </a:t>
            </a:r>
            <a:endParaRPr kumimoji="0" lang="sv-SE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4" grpId="0" build="allAtOnce"/>
      <p:bldP spid="15" grpId="0" build="allAtOnce"/>
      <p:bldP spid="17" grpId="0" build="allAtOnce"/>
      <p:bldP spid="18" grpId="0" build="allAtOnce"/>
      <p:bldP spid="2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16016" y="764704"/>
            <a:ext cx="7631113" cy="868362"/>
          </a:xfrm>
        </p:spPr>
        <p:txBody>
          <a:bodyPr/>
          <a:lstStyle/>
          <a:p>
            <a:r>
              <a:rPr lang="sv-SE" sz="3200" dirty="0" smtClean="0">
                <a:solidFill>
                  <a:schemeClr val="bg2">
                    <a:lumMod val="50000"/>
                  </a:schemeClr>
                </a:solidFill>
              </a:rPr>
              <a:t>Main Project goals 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067944" y="1340768"/>
            <a:ext cx="4678288" cy="424847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v-SE" sz="1800" dirty="0" smtClean="0"/>
          </a:p>
          <a:p>
            <a:pPr algn="ctr">
              <a:buNone/>
            </a:pPr>
            <a:r>
              <a:rPr lang="en-US" sz="1400" dirty="0" smtClean="0"/>
              <a:t>Reduce the proportion of long-term unemployed young people</a:t>
            </a:r>
          </a:p>
          <a:p>
            <a:pPr algn="ctr">
              <a:buNone/>
            </a:pPr>
            <a:r>
              <a:rPr lang="en-US" sz="1400" dirty="0" smtClean="0"/>
              <a:t>Give intensified support to young people who find it most</a:t>
            </a:r>
          </a:p>
          <a:p>
            <a:pPr algn="ctr">
              <a:buNone/>
            </a:pPr>
            <a:r>
              <a:rPr lang="en-US" sz="1400" dirty="0" smtClean="0"/>
              <a:t>difficult to establish themselves in the labor market. </a:t>
            </a:r>
            <a:endParaRPr lang="en-US" sz="1400" dirty="0" smtClean="0"/>
          </a:p>
          <a:p>
            <a:pPr algn="ctr">
              <a:buNone/>
            </a:pPr>
            <a:endParaRPr lang="en-US" sz="1400" dirty="0" smtClean="0"/>
          </a:p>
          <a:p>
            <a:pPr algn="ctr">
              <a:buNone/>
            </a:pPr>
            <a:r>
              <a:rPr lang="sv-SE" sz="1400" dirty="0" err="1" smtClean="0"/>
              <a:t>Identifiy</a:t>
            </a:r>
            <a:r>
              <a:rPr lang="sv-SE" sz="1400" dirty="0" smtClean="0"/>
              <a:t> </a:t>
            </a:r>
            <a:r>
              <a:rPr lang="sv-SE" sz="1400" dirty="0" err="1" smtClean="0"/>
              <a:t>defects</a:t>
            </a:r>
            <a:r>
              <a:rPr lang="sv-SE" sz="1400" dirty="0" smtClean="0"/>
              <a:t> that </a:t>
            </a:r>
            <a:r>
              <a:rPr lang="sv-SE" sz="1400" dirty="0" err="1" smtClean="0"/>
              <a:t>exist</a:t>
            </a:r>
            <a:r>
              <a:rPr lang="sv-SE" sz="1400" dirty="0" smtClean="0"/>
              <a:t>  in the systems that </a:t>
            </a:r>
            <a:r>
              <a:rPr lang="sv-SE" sz="1400" dirty="0" err="1" smtClean="0"/>
              <a:t>handle</a:t>
            </a:r>
            <a:r>
              <a:rPr lang="sv-SE" sz="1400" dirty="0" smtClean="0"/>
              <a:t> </a:t>
            </a:r>
          </a:p>
          <a:p>
            <a:pPr algn="ctr">
              <a:buNone/>
            </a:pPr>
            <a:r>
              <a:rPr lang="sv-SE" sz="1400" dirty="0" err="1" smtClean="0"/>
              <a:t>young</a:t>
            </a:r>
            <a:r>
              <a:rPr lang="sv-SE" sz="1400" dirty="0" smtClean="0"/>
              <a:t> </a:t>
            </a:r>
            <a:r>
              <a:rPr lang="sv-SE" sz="1400" dirty="0" err="1" smtClean="0"/>
              <a:t>people</a:t>
            </a:r>
            <a:r>
              <a:rPr lang="sv-SE" sz="1400" dirty="0" smtClean="0"/>
              <a:t>. </a:t>
            </a:r>
          </a:p>
          <a:p>
            <a:pPr algn="ctr">
              <a:buNone/>
            </a:pPr>
            <a:endParaRPr lang="sv-SE" sz="1400" dirty="0" smtClean="0"/>
          </a:p>
          <a:p>
            <a:pPr algn="ctr">
              <a:buNone/>
            </a:pPr>
            <a:endParaRPr lang="en-US" sz="1400" dirty="0" smtClean="0"/>
          </a:p>
          <a:p>
            <a:pPr algn="ctr">
              <a:buNone/>
            </a:pPr>
            <a:r>
              <a:rPr lang="sv-SE" sz="1400" dirty="0" smtClean="0"/>
              <a:t>500 participants in three years</a:t>
            </a:r>
          </a:p>
          <a:p>
            <a:pPr algn="ctr">
              <a:buNone/>
            </a:pPr>
            <a:r>
              <a:rPr lang="sv-SE" sz="1400" dirty="0" smtClean="0"/>
              <a:t>(400 comlete the whole program)</a:t>
            </a:r>
          </a:p>
          <a:p>
            <a:pPr algn="ctr">
              <a:buNone/>
            </a:pPr>
            <a:endParaRPr lang="sv-SE" sz="1400" dirty="0" smtClean="0"/>
          </a:p>
          <a:p>
            <a:pPr algn="ctr">
              <a:buNone/>
            </a:pPr>
            <a:r>
              <a:rPr lang="sv-SE" sz="1400" dirty="0" smtClean="0"/>
              <a:t> 3 parallell groups with 15 youths each</a:t>
            </a:r>
          </a:p>
          <a:p>
            <a:pPr algn="ctr">
              <a:buNone/>
            </a:pPr>
            <a:endParaRPr lang="sv-SE" sz="1400" dirty="0" smtClean="0"/>
          </a:p>
          <a:p>
            <a:pPr algn="ctr">
              <a:buNone/>
            </a:pPr>
            <a:r>
              <a:rPr lang="sv-SE" sz="1400" dirty="0" smtClean="0"/>
              <a:t>15 new participants every months</a:t>
            </a:r>
          </a:p>
          <a:p>
            <a:pPr algn="ctr">
              <a:buNone/>
            </a:pPr>
            <a:endParaRPr lang="sv-SE" sz="1400" dirty="0" smtClean="0"/>
          </a:p>
          <a:p>
            <a:pPr algn="ctr">
              <a:buNone/>
            </a:pPr>
            <a:endParaRPr lang="sv-SE" sz="1400" dirty="0" smtClean="0"/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endParaRPr lang="sv-SE" dirty="0" smtClean="0"/>
          </a:p>
        </p:txBody>
      </p:sp>
      <p:pic>
        <p:nvPicPr>
          <p:cNvPr id="8" name="Bildobjekt 6" descr="EUflagga%20Socfo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158611"/>
            <a:ext cx="648072" cy="60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objekt 9" descr="3 snygga ungdom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308" y="1294563"/>
            <a:ext cx="3024336" cy="454787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Target group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Bildobjekt 6" descr="EUflagga%20Socfo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158611"/>
            <a:ext cx="648072" cy="60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objekt 9" descr="3 snygga ungdom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8875" y="476672"/>
            <a:ext cx="3775125" cy="2515177"/>
          </a:xfrm>
          <a:prstGeom prst="rect">
            <a:avLst/>
          </a:prstGeom>
        </p:spPr>
      </p:pic>
      <p:sp>
        <p:nvSpPr>
          <p:cNvPr id="12" name="Platshållare för innehåll 2"/>
          <p:cNvSpPr txBox="1">
            <a:spLocks/>
          </p:cNvSpPr>
          <p:nvPr/>
        </p:nvSpPr>
        <p:spPr bwMode="auto">
          <a:xfrm>
            <a:off x="611560" y="1484784"/>
            <a:ext cx="4606280" cy="391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indent="-342900" algn="l" eaLnBrk="0" hangingPunct="0">
              <a:lnSpc>
                <a:spcPct val="130000"/>
              </a:lnSpc>
              <a:spcBef>
                <a:spcPct val="0"/>
              </a:spcBef>
              <a:defRPr/>
            </a:pPr>
            <a:r>
              <a:rPr lang="sv-SE" sz="2000" kern="0" dirty="0" smtClean="0"/>
              <a:t>Long term </a:t>
            </a:r>
            <a:r>
              <a:rPr lang="sv-SE" sz="2000" kern="0" dirty="0" err="1" smtClean="0"/>
              <a:t>unemployed</a:t>
            </a:r>
            <a:r>
              <a:rPr lang="sv-SE" sz="2000" kern="0" dirty="0" smtClean="0"/>
              <a:t> (6 </a:t>
            </a:r>
            <a:r>
              <a:rPr lang="sv-SE" sz="2000" kern="0" dirty="0" err="1" smtClean="0"/>
              <a:t>months</a:t>
            </a:r>
            <a:r>
              <a:rPr lang="sv-SE" sz="2000" kern="0" dirty="0" smtClean="0"/>
              <a:t>)</a:t>
            </a:r>
          </a:p>
          <a:p>
            <a:pPr marL="342900" indent="-342900" algn="l" eaLnBrk="0" hangingPunct="0">
              <a:lnSpc>
                <a:spcPct val="130000"/>
              </a:lnSpc>
              <a:spcBef>
                <a:spcPct val="0"/>
              </a:spcBef>
              <a:defRPr/>
            </a:pPr>
            <a:endParaRPr lang="sv-SE" sz="2000" kern="0" dirty="0" smtClean="0"/>
          </a:p>
          <a:p>
            <a:pPr marL="342900" indent="-342900" algn="l" eaLnBrk="0" hangingPunct="0">
              <a:lnSpc>
                <a:spcPct val="130000"/>
              </a:lnSpc>
              <a:spcBef>
                <a:spcPct val="0"/>
              </a:spcBef>
              <a:defRPr/>
            </a:pPr>
            <a:r>
              <a:rPr lang="sv-SE" sz="2000" kern="0" dirty="0" smtClean="0"/>
              <a:t>16-24 </a:t>
            </a:r>
            <a:r>
              <a:rPr lang="sv-SE" sz="2000" kern="0" dirty="0" err="1" smtClean="0"/>
              <a:t>years</a:t>
            </a:r>
            <a:r>
              <a:rPr lang="sv-SE" sz="2000" kern="0" dirty="0" smtClean="0"/>
              <a:t> </a:t>
            </a:r>
            <a:r>
              <a:rPr lang="sv-SE" sz="2000" kern="0" dirty="0" err="1" smtClean="0"/>
              <a:t>old</a:t>
            </a:r>
            <a:endParaRPr lang="sv-SE" sz="2000" kern="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Youths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Jobbtorg/project</a:t>
            </a:r>
            <a:r>
              <a:rPr kumimoji="0" lang="sv-S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partners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</a:t>
            </a: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sv-SE" sz="2000" kern="0" dirty="0" smtClean="0">
                <a:latin typeface="+mn-lt"/>
              </a:rPr>
              <a:t>e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xtra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support</a:t>
            </a:r>
          </a:p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</a:t>
            </a:r>
            <a:r>
              <a:rPr kumimoji="0" lang="sv-S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recieves</a:t>
            </a:r>
            <a:r>
              <a:rPr kumimoji="0" lang="sv-S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social </a:t>
            </a:r>
            <a:r>
              <a:rPr kumimoji="0" lang="sv-S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welfare</a:t>
            </a:r>
            <a:r>
              <a:rPr kumimoji="0" lang="sv-S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benefits</a:t>
            </a:r>
            <a:r>
              <a:rPr kumimoji="0" lang="sv-S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intensified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support and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</a:t>
            </a: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sv-SE" sz="20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v-S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</p:txBody>
      </p:sp>
      <p:sp>
        <p:nvSpPr>
          <p:cNvPr id="13" name="Platshållare för innehåll 2"/>
          <p:cNvSpPr txBox="1">
            <a:spLocks/>
          </p:cNvSpPr>
          <p:nvPr/>
        </p:nvSpPr>
        <p:spPr bwMode="auto">
          <a:xfrm>
            <a:off x="5508104" y="3068960"/>
            <a:ext cx="37421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Youth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special </a:t>
            </a:r>
            <a:r>
              <a:rPr kumimoji="0" lang="sv-SE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needs</a:t>
            </a:r>
            <a:r>
              <a:rPr kumimoji="0" lang="sv-S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sv-SE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sv-SE" sz="2200" kern="0" dirty="0" smtClean="0">
                <a:latin typeface="+mn-lt"/>
              </a:rPr>
              <a:t>School </a:t>
            </a:r>
            <a:r>
              <a:rPr lang="sv-SE" sz="2200" kern="0" dirty="0" err="1" smtClean="0">
                <a:latin typeface="+mn-lt"/>
              </a:rPr>
              <a:t>dropouts</a:t>
            </a:r>
            <a:endParaRPr lang="sv-SE" sz="22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sv-SE" sz="2000" dirty="0" err="1" smtClean="0"/>
              <a:t>Neuropsychiatric</a:t>
            </a:r>
            <a:r>
              <a:rPr lang="sv-SE" sz="2000" dirty="0" smtClean="0"/>
              <a:t> </a:t>
            </a:r>
            <a:r>
              <a:rPr lang="sv-SE" sz="2000" dirty="0" err="1" smtClean="0"/>
              <a:t>diagnosis</a:t>
            </a:r>
            <a:endParaRPr lang="sv-SE" sz="20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sv-SE" sz="2200" kern="0" dirty="0" smtClean="0">
                <a:latin typeface="+mn-lt"/>
              </a:rPr>
              <a:t>Mental </a:t>
            </a:r>
            <a:r>
              <a:rPr lang="sv-SE" sz="2200" kern="0" dirty="0" err="1" smtClean="0">
                <a:latin typeface="+mn-lt"/>
              </a:rPr>
              <a:t>illness</a:t>
            </a:r>
            <a:r>
              <a:rPr lang="sv-SE" sz="2200" kern="0" dirty="0" smtClean="0">
                <a:latin typeface="+mn-lt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sv-SE" sz="2200" kern="0" dirty="0" smtClean="0">
                <a:latin typeface="+mn-lt"/>
              </a:rPr>
              <a:t>Former </a:t>
            </a:r>
            <a:r>
              <a:rPr lang="sv-SE" sz="2200" kern="0" dirty="0" err="1" smtClean="0">
                <a:latin typeface="+mn-lt"/>
              </a:rPr>
              <a:t>drugabuse</a:t>
            </a:r>
            <a:endParaRPr lang="sv-SE" sz="22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sv-SE" sz="2200" kern="0" dirty="0" smtClean="0">
                <a:latin typeface="+mn-lt"/>
              </a:rPr>
              <a:t>Economic problems  / </a:t>
            </a:r>
            <a:r>
              <a:rPr lang="sv-SE" sz="2200" kern="0" dirty="0" err="1" smtClean="0">
                <a:latin typeface="+mn-lt"/>
              </a:rPr>
              <a:t>economic</a:t>
            </a:r>
            <a:r>
              <a:rPr lang="sv-SE" sz="2200" kern="0" dirty="0" smtClean="0">
                <a:latin typeface="+mn-lt"/>
              </a:rPr>
              <a:t> </a:t>
            </a:r>
            <a:r>
              <a:rPr lang="sv-SE" sz="2200" kern="0" dirty="0" err="1" smtClean="0">
                <a:latin typeface="+mn-lt"/>
              </a:rPr>
              <a:t>dept</a:t>
            </a:r>
            <a:endParaRPr lang="sv-SE" sz="22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sv-SE" sz="22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sv-SE" sz="2200" kern="0" dirty="0" smtClean="0"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sv-SE" sz="2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sv-SE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6" descr="EUflagga%20Socfo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158611"/>
            <a:ext cx="648072" cy="60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ubrik 1"/>
          <p:cNvSpPr txBox="1">
            <a:spLocks/>
          </p:cNvSpPr>
          <p:nvPr/>
        </p:nvSpPr>
        <p:spPr bwMode="auto">
          <a:xfrm>
            <a:off x="-252536" y="908720"/>
            <a:ext cx="7631113" cy="134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88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				</a:t>
            </a:r>
            <a:r>
              <a:rPr kumimoji="0" lang="sv-SE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BC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”7-tjugo”</a:t>
            </a:r>
            <a:r>
              <a:rPr kumimoji="0" lang="sv-SE" sz="3000" b="1" i="0" u="none" strike="noStrike" kern="0" cap="none" spc="0" normalizeH="0" noProof="0" dirty="0" smtClean="0">
                <a:ln>
                  <a:noFill/>
                </a:ln>
                <a:solidFill>
                  <a:srgbClr val="006BC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v-SE" sz="3000" b="1" i="0" u="none" strike="noStrike" kern="0" cap="none" spc="0" normalizeH="0" noProof="0" dirty="0" err="1" smtClean="0">
                <a:ln>
                  <a:noFill/>
                </a:ln>
                <a:solidFill>
                  <a:srgbClr val="006BC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</a:t>
            </a:r>
            <a:r>
              <a:rPr kumimoji="0" lang="sv-S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				</a:t>
            </a:r>
            <a:endParaRPr lang="sv-SE" kern="0" dirty="0" smtClean="0">
              <a:latin typeface="+mj-lt"/>
              <a:ea typeface="+mj-ea"/>
              <a:cs typeface="+mj-cs"/>
            </a:endParaRPr>
          </a:p>
          <a:p>
            <a:pPr marL="0" marR="0" lvl="0" indent="0" defTabSz="288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kern="0" noProof="0" dirty="0" smtClean="0">
                <a:latin typeface="+mj-lt"/>
                <a:ea typeface="+mj-ea"/>
                <a:cs typeface="+mj-cs"/>
              </a:rPr>
              <a:t>Linked </a:t>
            </a:r>
            <a:r>
              <a:rPr lang="sv-SE" kern="0" noProof="0" dirty="0" err="1" smtClean="0">
                <a:latin typeface="+mj-lt"/>
                <a:ea typeface="+mj-ea"/>
                <a:cs typeface="+mj-cs"/>
              </a:rPr>
              <a:t>efforts</a:t>
            </a:r>
            <a:r>
              <a:rPr lang="sv-SE" kern="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sv-SE" kern="0" noProof="0" dirty="0" err="1" smtClean="0">
                <a:latin typeface="+mj-lt"/>
                <a:ea typeface="+mj-ea"/>
                <a:cs typeface="+mj-cs"/>
              </a:rPr>
              <a:t>during</a:t>
            </a:r>
            <a:r>
              <a:rPr lang="sv-SE" kern="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sv-SE" kern="0" noProof="0" dirty="0" err="1" smtClean="0">
                <a:latin typeface="+mj-lt"/>
                <a:ea typeface="+mj-ea"/>
                <a:cs typeface="+mj-cs"/>
              </a:rPr>
              <a:t>three</a:t>
            </a:r>
            <a:r>
              <a:rPr lang="sv-SE" kern="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sv-SE" kern="0" noProof="0" dirty="0" err="1" smtClean="0">
                <a:latin typeface="+mj-lt"/>
                <a:ea typeface="+mj-ea"/>
                <a:cs typeface="+mj-cs"/>
              </a:rPr>
              <a:t>moths</a:t>
            </a:r>
            <a:endParaRPr kumimoji="0" lang="sv-S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Tabell 14"/>
          <p:cNvGraphicFramePr>
            <a:graphicFrameLocks noGrp="1"/>
          </p:cNvGraphicFramePr>
          <p:nvPr/>
        </p:nvGraphicFramePr>
        <p:xfrm>
          <a:off x="5940152" y="1700808"/>
          <a:ext cx="2520280" cy="64807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20280"/>
              </a:tblGrid>
              <a:tr h="648072">
                <a:tc>
                  <a:txBody>
                    <a:bodyPr/>
                    <a:lstStyle/>
                    <a:p>
                      <a:r>
                        <a:rPr lang="sv-SE" dirty="0" smtClean="0"/>
                        <a:t>Trainee position</a:t>
                      </a:r>
                    </a:p>
                    <a:p>
                      <a:r>
                        <a:rPr lang="sv-SE" dirty="0" smtClean="0"/>
                        <a:t>4 </a:t>
                      </a:r>
                      <a:r>
                        <a:rPr lang="sv-SE" dirty="0" err="1" smtClean="0"/>
                        <a:t>weeks</a:t>
                      </a:r>
                      <a:endParaRPr lang="sv-SE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ruta 15"/>
          <p:cNvSpPr txBox="1"/>
          <p:nvPr/>
        </p:nvSpPr>
        <p:spPr>
          <a:xfrm>
            <a:off x="2735288" y="2492896"/>
            <a:ext cx="640871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 err="1" smtClean="0"/>
              <a:t>Mentorship</a:t>
            </a:r>
            <a:r>
              <a:rPr lang="sv-SE" dirty="0" smtClean="0"/>
              <a:t> 1 </a:t>
            </a:r>
            <a:r>
              <a:rPr lang="sv-SE" dirty="0" err="1" smtClean="0"/>
              <a:t>year</a:t>
            </a:r>
            <a:r>
              <a:rPr lang="sv-SE" dirty="0" smtClean="0"/>
              <a:t> (</a:t>
            </a:r>
            <a:r>
              <a:rPr lang="sv-SE" dirty="0" err="1" smtClean="0"/>
              <a:t>optional</a:t>
            </a:r>
            <a:r>
              <a:rPr lang="sv-SE" dirty="0" smtClean="0"/>
              <a:t>)</a:t>
            </a:r>
            <a:endParaRPr lang="sv-SE" dirty="0"/>
          </a:p>
        </p:txBody>
      </p:sp>
      <p:graphicFrame>
        <p:nvGraphicFramePr>
          <p:cNvPr id="18" name="Platshållare för innehåll 7"/>
          <p:cNvGraphicFramePr>
            <a:graphicFrameLocks/>
          </p:cNvGraphicFramePr>
          <p:nvPr/>
        </p:nvGraphicFramePr>
        <p:xfrm>
          <a:off x="179512" y="1700808"/>
          <a:ext cx="5832648" cy="64807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29081"/>
                <a:gridCol w="729081"/>
                <a:gridCol w="729081"/>
                <a:gridCol w="729081"/>
                <a:gridCol w="729081"/>
                <a:gridCol w="729081"/>
                <a:gridCol w="729081"/>
                <a:gridCol w="729081"/>
              </a:tblGrid>
              <a:tr h="648072"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Week 1</a:t>
                      </a:r>
                      <a:endParaRPr lang="sv-SE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Week</a:t>
                      </a:r>
                      <a:r>
                        <a:rPr lang="sv-SE" sz="1200" baseline="0" dirty="0" smtClean="0"/>
                        <a:t> 2</a:t>
                      </a:r>
                      <a:endParaRPr lang="sv-SE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dirty="0" smtClean="0"/>
                        <a:t>Week 3</a:t>
                      </a:r>
                      <a:endParaRPr lang="sv-SE" sz="12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dirty="0" smtClean="0"/>
                        <a:t>Week </a:t>
                      </a:r>
                      <a:r>
                        <a:rPr lang="sv-SE" sz="1200" kern="1200" dirty="0" smtClean="0"/>
                        <a:t>4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dirty="0" smtClean="0"/>
                        <a:t>Week </a:t>
                      </a:r>
                      <a:r>
                        <a:rPr lang="sv-SE" sz="1200" kern="1200" dirty="0" smtClean="0"/>
                        <a:t>5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dirty="0" smtClean="0"/>
                        <a:t>Week </a:t>
                      </a:r>
                      <a:r>
                        <a:rPr lang="sv-SE" sz="1200" kern="1200" dirty="0" smtClean="0"/>
                        <a:t>6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dirty="0" smtClean="0"/>
                        <a:t>Week </a:t>
                      </a:r>
                      <a:r>
                        <a:rPr lang="sv-SE" sz="1200" kern="1200" dirty="0" smtClean="0"/>
                        <a:t>7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kern="1200" dirty="0" smtClean="0"/>
                        <a:t>Week</a:t>
                      </a:r>
                      <a:r>
                        <a:rPr lang="sv-SE" sz="1200" kern="1200" baseline="0" dirty="0" smtClean="0"/>
                        <a:t> </a:t>
                      </a:r>
                      <a:r>
                        <a:rPr lang="sv-SE" sz="1200" kern="1200" dirty="0" smtClean="0"/>
                        <a:t>8</a:t>
                      </a:r>
                      <a:endParaRPr lang="sv-SE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Rubrik 1"/>
          <p:cNvSpPr txBox="1">
            <a:spLocks/>
          </p:cNvSpPr>
          <p:nvPr/>
        </p:nvSpPr>
        <p:spPr bwMode="auto">
          <a:xfrm>
            <a:off x="179512" y="3212976"/>
            <a:ext cx="4824536" cy="273630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6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80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1" name="Rektangel 30"/>
          <p:cNvSpPr/>
          <p:nvPr/>
        </p:nvSpPr>
        <p:spPr>
          <a:xfrm>
            <a:off x="971600" y="3068960"/>
            <a:ext cx="324036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1400" dirty="0" smtClean="0"/>
          </a:p>
          <a:p>
            <a:r>
              <a:rPr lang="sv-SE" sz="1400" b="1" dirty="0" smtClean="0"/>
              <a:t> </a:t>
            </a:r>
            <a:r>
              <a:rPr lang="sv-SE" sz="1400" b="1" dirty="0" err="1" smtClean="0"/>
              <a:t>Self-reinforcing</a:t>
            </a:r>
            <a:r>
              <a:rPr lang="sv-SE" sz="1400" b="1" dirty="0" smtClean="0"/>
              <a:t> </a:t>
            </a:r>
            <a:r>
              <a:rPr lang="sv-SE" sz="1400" b="1" dirty="0" err="1" smtClean="0"/>
              <a:t>education</a:t>
            </a:r>
            <a:r>
              <a:rPr lang="sv-SE" sz="1400" b="1" dirty="0" smtClean="0"/>
              <a:t> program</a:t>
            </a:r>
          </a:p>
          <a:p>
            <a:r>
              <a:rPr lang="sv-SE" sz="1400" dirty="0" smtClean="0"/>
              <a:t>Linked </a:t>
            </a:r>
            <a:r>
              <a:rPr lang="sv-SE" sz="1400" dirty="0" err="1" smtClean="0"/>
              <a:t>exercises</a:t>
            </a:r>
            <a:r>
              <a:rPr lang="sv-SE" sz="1400" dirty="0" smtClean="0"/>
              <a:t> </a:t>
            </a:r>
            <a:br>
              <a:rPr lang="sv-SE" sz="1400" dirty="0" smtClean="0"/>
            </a:br>
            <a:r>
              <a:rPr lang="sv-SE" sz="1400" dirty="0" smtClean="0"/>
              <a:t>Self </a:t>
            </a:r>
            <a:r>
              <a:rPr lang="sv-SE" sz="1400" dirty="0" err="1" smtClean="0"/>
              <a:t>esteem</a:t>
            </a:r>
            <a:r>
              <a:rPr lang="sv-SE" sz="1400" dirty="0" smtClean="0"/>
              <a:t>, </a:t>
            </a:r>
            <a:r>
              <a:rPr lang="sv-SE" sz="1400" dirty="0" err="1" smtClean="0"/>
              <a:t>communication</a:t>
            </a:r>
            <a:r>
              <a:rPr lang="sv-SE" sz="1400" dirty="0" smtClean="0"/>
              <a:t>,  my </a:t>
            </a:r>
            <a:r>
              <a:rPr lang="sv-SE" sz="1400" dirty="0" err="1" smtClean="0"/>
              <a:t>recources</a:t>
            </a:r>
            <a:r>
              <a:rPr lang="sv-SE" sz="1400" dirty="0" smtClean="0"/>
              <a:t>, </a:t>
            </a:r>
            <a:r>
              <a:rPr lang="sv-SE" sz="1400" dirty="0" err="1" smtClean="0"/>
              <a:t>long/short</a:t>
            </a:r>
            <a:r>
              <a:rPr lang="sv-SE" sz="1400" dirty="0" smtClean="0"/>
              <a:t> term </a:t>
            </a:r>
            <a:r>
              <a:rPr lang="sv-SE" sz="1400" dirty="0" err="1" smtClean="0"/>
              <a:t>goals</a:t>
            </a:r>
            <a:endParaRPr lang="sv-SE" sz="1400" dirty="0" smtClean="0"/>
          </a:p>
          <a:p>
            <a:r>
              <a:rPr lang="sv-SE" sz="1400" dirty="0" smtClean="0"/>
              <a:t>Group program with </a:t>
            </a:r>
            <a:r>
              <a:rPr lang="sv-SE" sz="1400" dirty="0" err="1" smtClean="0"/>
              <a:t>daily</a:t>
            </a:r>
            <a:r>
              <a:rPr lang="sv-SE" sz="1400" dirty="0" smtClean="0"/>
              <a:t> </a:t>
            </a:r>
            <a:r>
              <a:rPr lang="sv-SE" sz="1400" dirty="0" err="1" smtClean="0"/>
              <a:t>meetings</a:t>
            </a:r>
            <a:r>
              <a:rPr lang="sv-SE" sz="1400" dirty="0" smtClean="0"/>
              <a:t/>
            </a:r>
            <a:br>
              <a:rPr lang="sv-SE" sz="1400" dirty="0" smtClean="0"/>
            </a:br>
            <a:r>
              <a:rPr lang="sv-SE" sz="1400" dirty="0" err="1" smtClean="0"/>
              <a:t>individual</a:t>
            </a:r>
            <a:r>
              <a:rPr lang="sv-SE" sz="1400" dirty="0" smtClean="0"/>
              <a:t> support</a:t>
            </a:r>
          </a:p>
          <a:p>
            <a:r>
              <a:rPr lang="sv-SE" sz="1400" dirty="0" smtClean="0"/>
              <a:t>Trainee position</a:t>
            </a:r>
          </a:p>
          <a:p>
            <a:r>
              <a:rPr lang="sv-SE" sz="1400" dirty="0" err="1" smtClean="0"/>
              <a:t>Study</a:t>
            </a:r>
            <a:r>
              <a:rPr lang="sv-SE" sz="1400" dirty="0" smtClean="0"/>
              <a:t> visits and interaction with the business </a:t>
            </a:r>
            <a:r>
              <a:rPr lang="sv-SE" sz="1400" dirty="0" err="1" smtClean="0"/>
              <a:t>sector</a:t>
            </a:r>
            <a:r>
              <a:rPr lang="sv-SE" sz="1400" dirty="0" smtClean="0"/>
              <a:t> </a:t>
            </a:r>
            <a:r>
              <a:rPr lang="sv-SE" sz="1400" dirty="0" err="1" smtClean="0"/>
              <a:t>through</a:t>
            </a:r>
            <a:r>
              <a:rPr lang="sv-SE" sz="1400" dirty="0" smtClean="0"/>
              <a:t> mentors</a:t>
            </a:r>
          </a:p>
          <a:p>
            <a:endParaRPr lang="sv-SE" sz="1400" dirty="0" smtClean="0"/>
          </a:p>
          <a:p>
            <a:pPr algn="l"/>
            <a:r>
              <a:rPr lang="sv-SE" sz="1400" dirty="0" smtClean="0"/>
              <a:t> </a:t>
            </a:r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/>
          </a:p>
        </p:txBody>
      </p:sp>
      <p:sp>
        <p:nvSpPr>
          <p:cNvPr id="34" name="Rubrik 1"/>
          <p:cNvSpPr txBox="1">
            <a:spLocks/>
          </p:cNvSpPr>
          <p:nvPr/>
        </p:nvSpPr>
        <p:spPr bwMode="auto">
          <a:xfrm>
            <a:off x="5580112" y="3284984"/>
            <a:ext cx="3024336" cy="1944216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sz="1600" kern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800" u="none" strike="noStrike" kern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5940152" y="2564904"/>
            <a:ext cx="460851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1400" dirty="0" smtClean="0"/>
          </a:p>
          <a:p>
            <a:pPr algn="l"/>
            <a:endParaRPr lang="sv-SE" sz="1600" dirty="0" smtClean="0"/>
          </a:p>
          <a:p>
            <a:pPr algn="l"/>
            <a:r>
              <a:rPr lang="sv-SE" sz="1600" dirty="0" smtClean="0"/>
              <a:t>8-15 </a:t>
            </a:r>
            <a:r>
              <a:rPr lang="sv-SE" sz="1600" dirty="0" err="1" smtClean="0"/>
              <a:t>participants</a:t>
            </a:r>
            <a:r>
              <a:rPr lang="sv-SE" sz="1600" dirty="0" smtClean="0"/>
              <a:t> per group</a:t>
            </a:r>
          </a:p>
          <a:p>
            <a:pPr algn="l"/>
            <a:r>
              <a:rPr lang="sv-SE" sz="1600" dirty="0" err="1" smtClean="0"/>
              <a:t>Monday</a:t>
            </a:r>
            <a:r>
              <a:rPr lang="sv-SE" sz="1600" dirty="0" smtClean="0"/>
              <a:t> – </a:t>
            </a:r>
            <a:r>
              <a:rPr lang="sv-SE" sz="1600" dirty="0" err="1" smtClean="0"/>
              <a:t>Friday</a:t>
            </a:r>
            <a:r>
              <a:rPr lang="sv-SE" sz="1600" dirty="0" smtClean="0"/>
              <a:t> 09:15-12:00</a:t>
            </a:r>
          </a:p>
          <a:p>
            <a:pPr algn="l"/>
            <a:r>
              <a:rPr lang="sv-SE" sz="1600" dirty="0" smtClean="0"/>
              <a:t>Breakfast </a:t>
            </a:r>
          </a:p>
          <a:p>
            <a:endParaRPr lang="sv-SE" sz="1400" dirty="0" smtClean="0"/>
          </a:p>
          <a:p>
            <a:pPr algn="l"/>
            <a:r>
              <a:rPr lang="sv-SE" sz="1400" dirty="0" smtClean="0"/>
              <a:t> </a:t>
            </a:r>
          </a:p>
          <a:p>
            <a:pPr eaLnBrk="1" hangingPunct="1"/>
            <a:endParaRPr lang="sv-SE" dirty="0" smtClean="0"/>
          </a:p>
          <a:p>
            <a:pPr eaLnBrk="1" hangingPunct="1"/>
            <a:endParaRPr lang="sv-SE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Project </a:t>
            </a:r>
            <a:r>
              <a:rPr lang="sv-SE" dirty="0" err="1" smtClean="0">
                <a:solidFill>
                  <a:schemeClr val="bg2">
                    <a:lumMod val="50000"/>
                  </a:schemeClr>
                </a:solidFill>
              </a:rPr>
              <a:t>goals</a:t>
            </a:r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sv-SE" dirty="0" err="1" smtClean="0">
                <a:solidFill>
                  <a:schemeClr val="bg2">
                    <a:lumMod val="50000"/>
                  </a:schemeClr>
                </a:solidFill>
              </a:rPr>
              <a:t>results</a:t>
            </a:r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so far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3568" y="1340768"/>
            <a:ext cx="5256584" cy="4320480"/>
          </a:xfrm>
        </p:spPr>
        <p:txBody>
          <a:bodyPr/>
          <a:lstStyle/>
          <a:p>
            <a:pPr>
              <a:buNone/>
            </a:pPr>
            <a:endParaRPr lang="sv-SE" sz="1600" dirty="0" smtClean="0"/>
          </a:p>
          <a:p>
            <a:pPr>
              <a:buNone/>
            </a:pPr>
            <a:r>
              <a:rPr lang="sv-SE" sz="1600" dirty="0" smtClean="0"/>
              <a:t>Project </a:t>
            </a:r>
            <a:r>
              <a:rPr lang="sv-SE" sz="1600" dirty="0" err="1" smtClean="0"/>
              <a:t>goals</a:t>
            </a:r>
            <a:r>
              <a:rPr lang="sv-SE" sz="1600" dirty="0" smtClean="0"/>
              <a:t>: </a:t>
            </a:r>
          </a:p>
          <a:p>
            <a:pPr>
              <a:buNone/>
            </a:pPr>
            <a:r>
              <a:rPr lang="sv-SE" sz="1600" b="1" dirty="0" smtClean="0">
                <a:solidFill>
                  <a:schemeClr val="bg2">
                    <a:lumMod val="50000"/>
                  </a:schemeClr>
                </a:solidFill>
              </a:rPr>
              <a:t>50 % </a:t>
            </a:r>
            <a:r>
              <a:rPr lang="sv-SE" sz="1600" b="1" dirty="0" err="1" smtClean="0"/>
              <a:t>self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sufficient</a:t>
            </a:r>
            <a:r>
              <a:rPr lang="sv-SE" sz="1600" b="1" dirty="0" smtClean="0"/>
              <a:t> </a:t>
            </a:r>
            <a:r>
              <a:rPr lang="sv-SE" sz="1600" b="1" dirty="0" smtClean="0"/>
              <a:t>6 </a:t>
            </a:r>
            <a:r>
              <a:rPr lang="sv-SE" sz="1600" b="1" dirty="0" err="1" smtClean="0"/>
              <a:t>months</a:t>
            </a:r>
            <a:r>
              <a:rPr lang="sv-SE" sz="1600" b="1" dirty="0" smtClean="0"/>
              <a:t> after </a:t>
            </a:r>
          </a:p>
          <a:p>
            <a:pPr>
              <a:buNone/>
            </a:pPr>
            <a:r>
              <a:rPr lang="sv-SE" sz="1600" b="1" dirty="0" err="1" smtClean="0"/>
              <a:t>finishing</a:t>
            </a:r>
            <a:r>
              <a:rPr lang="sv-SE" sz="1600" b="1" dirty="0" smtClean="0"/>
              <a:t> the program. </a:t>
            </a:r>
            <a:endParaRPr lang="sv-SE" sz="1600" b="1" dirty="0" smtClean="0"/>
          </a:p>
          <a:p>
            <a:pPr>
              <a:buNone/>
            </a:pPr>
            <a:endParaRPr lang="sv-SE" sz="1600" b="1" dirty="0" smtClean="0"/>
          </a:p>
          <a:p>
            <a:pPr>
              <a:buNone/>
            </a:pPr>
            <a:r>
              <a:rPr lang="sv-SE" sz="1600" dirty="0" err="1" smtClean="0"/>
              <a:t>Results</a:t>
            </a:r>
            <a:r>
              <a:rPr lang="sv-SE" sz="1600" dirty="0" smtClean="0"/>
              <a:t>:</a:t>
            </a:r>
            <a:r>
              <a:rPr lang="sv-SE" sz="1600" b="1" dirty="0" smtClean="0"/>
              <a:t> </a:t>
            </a:r>
          </a:p>
          <a:p>
            <a:pPr>
              <a:buNone/>
            </a:pPr>
            <a:r>
              <a:rPr lang="sv-SE" sz="1800" dirty="0" err="1" smtClean="0"/>
              <a:t>Evaluation</a:t>
            </a:r>
            <a:r>
              <a:rPr lang="sv-SE" sz="1800" dirty="0" smtClean="0"/>
              <a:t> </a:t>
            </a:r>
            <a:r>
              <a:rPr lang="sv-SE" sz="1800" dirty="0" smtClean="0"/>
              <a:t>after 6 </a:t>
            </a:r>
            <a:r>
              <a:rPr lang="sv-SE" sz="1800" dirty="0" err="1" smtClean="0"/>
              <a:t>months</a:t>
            </a:r>
            <a:r>
              <a:rPr lang="sv-SE" sz="1800" dirty="0" smtClean="0"/>
              <a:t> </a:t>
            </a:r>
            <a:r>
              <a:rPr lang="sv-SE" sz="1800" dirty="0" err="1" smtClean="0"/>
              <a:t>made</a:t>
            </a:r>
            <a:r>
              <a:rPr lang="sv-SE" sz="1800" dirty="0" smtClean="0"/>
              <a:t> of all  who </a:t>
            </a:r>
            <a:r>
              <a:rPr lang="sv-SE" sz="1800" dirty="0" err="1" smtClean="0"/>
              <a:t>completed</a:t>
            </a:r>
            <a:endParaRPr lang="sv-SE" sz="1800" dirty="0" smtClean="0"/>
          </a:p>
          <a:p>
            <a:pPr>
              <a:buNone/>
            </a:pPr>
            <a:r>
              <a:rPr lang="sv-SE" sz="1800" dirty="0" smtClean="0"/>
              <a:t>the </a:t>
            </a:r>
            <a:r>
              <a:rPr lang="sv-SE" sz="1800" dirty="0" smtClean="0"/>
              <a:t>program: </a:t>
            </a:r>
            <a:endParaRPr lang="sv-SE" sz="1800" dirty="0" smtClean="0"/>
          </a:p>
          <a:p>
            <a:pPr>
              <a:buNone/>
            </a:pPr>
            <a:r>
              <a:rPr lang="sv-SE" sz="1800" dirty="0" smtClean="0"/>
              <a:t>Dec 2011 </a:t>
            </a:r>
            <a:endParaRPr lang="sv-SE" sz="1600" dirty="0" smtClean="0"/>
          </a:p>
          <a:p>
            <a:pPr>
              <a:buNone/>
            </a:pPr>
            <a:r>
              <a:rPr lang="sv-SE" sz="2000" dirty="0" smtClean="0"/>
              <a:t>211 </a:t>
            </a:r>
            <a:r>
              <a:rPr lang="sv-SE" sz="1600" dirty="0" smtClean="0"/>
              <a:t>persons </a:t>
            </a:r>
            <a:r>
              <a:rPr lang="sv-SE" sz="1600" dirty="0" err="1" smtClean="0"/>
              <a:t>completed</a:t>
            </a:r>
            <a:r>
              <a:rPr lang="sv-SE" sz="1600" dirty="0" smtClean="0"/>
              <a:t> the </a:t>
            </a:r>
            <a:r>
              <a:rPr lang="sv-SE" sz="1600" dirty="0" err="1" smtClean="0"/>
              <a:t>programme</a:t>
            </a:r>
            <a:r>
              <a:rPr lang="sv-SE" sz="1600" dirty="0" smtClean="0"/>
              <a:t> (Group 1-15) </a:t>
            </a:r>
          </a:p>
          <a:p>
            <a:pPr>
              <a:buNone/>
            </a:pPr>
            <a:r>
              <a:rPr lang="sv-SE" sz="1600" b="1" dirty="0" smtClean="0">
                <a:solidFill>
                  <a:schemeClr val="bg2">
                    <a:lumMod val="50000"/>
                  </a:schemeClr>
                </a:solidFill>
              </a:rPr>
              <a:t>75 % </a:t>
            </a:r>
            <a:r>
              <a:rPr lang="sv-SE" sz="1600" b="1" dirty="0" smtClean="0"/>
              <a:t>is </a:t>
            </a:r>
            <a:r>
              <a:rPr lang="sv-SE" sz="1600" b="1" dirty="0" err="1" smtClean="0"/>
              <a:t>self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sufficient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through</a:t>
            </a:r>
            <a:r>
              <a:rPr lang="sv-SE" sz="1600" b="1" dirty="0" smtClean="0"/>
              <a:t> </a:t>
            </a:r>
            <a:r>
              <a:rPr lang="sv-SE" sz="1600" b="1" dirty="0" err="1" smtClean="0"/>
              <a:t>employment</a:t>
            </a:r>
            <a:r>
              <a:rPr lang="sv-SE" sz="1600" b="1" dirty="0" smtClean="0"/>
              <a:t> or studies.</a:t>
            </a:r>
          </a:p>
          <a:p>
            <a:pPr>
              <a:buNone/>
            </a:pPr>
            <a:endParaRPr lang="sv-SE" sz="1600" dirty="0" smtClean="0"/>
          </a:p>
          <a:p>
            <a:pPr>
              <a:buNone/>
            </a:pPr>
            <a:endParaRPr lang="sv-SE" sz="1600" dirty="0" smtClean="0"/>
          </a:p>
          <a:p>
            <a:pPr>
              <a:buNone/>
            </a:pPr>
            <a:endParaRPr lang="sv-SE" sz="1600" dirty="0" smtClean="0"/>
          </a:p>
          <a:p>
            <a:pPr>
              <a:buNone/>
            </a:pPr>
            <a:endParaRPr lang="sv-SE" sz="1600" dirty="0" smtClean="0"/>
          </a:p>
          <a:p>
            <a:pPr>
              <a:buNone/>
            </a:pPr>
            <a:endParaRPr lang="sv-SE" sz="1600" dirty="0" smtClean="0"/>
          </a:p>
          <a:p>
            <a:pPr>
              <a:buNone/>
            </a:pPr>
            <a:endParaRPr lang="sv-SE" sz="1600" dirty="0" smtClean="0"/>
          </a:p>
        </p:txBody>
      </p:sp>
      <p:pic>
        <p:nvPicPr>
          <p:cNvPr id="7" name="Bildobjekt 6" descr="FILUR ungdomar 1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412776"/>
            <a:ext cx="2880320" cy="4320480"/>
          </a:xfrm>
          <a:prstGeom prst="rect">
            <a:avLst/>
          </a:prstGeom>
        </p:spPr>
      </p:pic>
      <p:pic>
        <p:nvPicPr>
          <p:cNvPr id="9" name="Bildobjekt 6" descr="EUflagga%20Socfo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158611"/>
            <a:ext cx="648072" cy="60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 smtClean="0">
                <a:solidFill>
                  <a:schemeClr val="bg2">
                    <a:lumMod val="50000"/>
                  </a:schemeClr>
                </a:solidFill>
              </a:rPr>
              <a:t>Success</a:t>
            </a:r>
            <a:r>
              <a:rPr lang="sv-SE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v-SE" sz="3200" dirty="0" err="1" smtClean="0">
                <a:solidFill>
                  <a:schemeClr val="bg2">
                    <a:lumMod val="50000"/>
                  </a:schemeClr>
                </a:solidFill>
              </a:rPr>
              <a:t>factors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1" y="1676400"/>
            <a:ext cx="4606280" cy="391284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sv-SE" dirty="0" err="1" smtClean="0"/>
              <a:t>Structured</a:t>
            </a:r>
            <a:r>
              <a:rPr lang="sv-SE" dirty="0" smtClean="0"/>
              <a:t> </a:t>
            </a:r>
            <a:r>
              <a:rPr lang="sv-SE" dirty="0" err="1" smtClean="0"/>
              <a:t>method</a:t>
            </a:r>
            <a:r>
              <a:rPr lang="sv-SE" dirty="0" smtClean="0"/>
              <a:t>, </a:t>
            </a:r>
            <a:r>
              <a:rPr lang="sv-SE" dirty="0" err="1" smtClean="0"/>
              <a:t>daily</a:t>
            </a:r>
            <a:r>
              <a:rPr lang="sv-SE" dirty="0" smtClean="0"/>
              <a:t> </a:t>
            </a:r>
            <a:r>
              <a:rPr lang="sv-SE" dirty="0" err="1" smtClean="0"/>
              <a:t>meetings</a:t>
            </a:r>
            <a:r>
              <a:rPr lang="sv-SE" dirty="0" smtClean="0"/>
              <a:t> in group and with </a:t>
            </a:r>
            <a:r>
              <a:rPr lang="sv-SE" dirty="0" err="1" smtClean="0"/>
              <a:t>individual</a:t>
            </a:r>
            <a:r>
              <a:rPr lang="sv-SE" dirty="0" smtClean="0"/>
              <a:t> support. </a:t>
            </a:r>
          </a:p>
          <a:p>
            <a:pPr>
              <a:lnSpc>
                <a:spcPct val="130000"/>
              </a:lnSpc>
            </a:pPr>
            <a:r>
              <a:rPr lang="sv-SE" dirty="0" smtClean="0"/>
              <a:t>Positive </a:t>
            </a:r>
            <a:r>
              <a:rPr lang="sv-SE" dirty="0" err="1" smtClean="0"/>
              <a:t>reinforcment</a:t>
            </a:r>
            <a:endParaRPr lang="sv-SE" dirty="0" smtClean="0"/>
          </a:p>
          <a:p>
            <a:pPr>
              <a:lnSpc>
                <a:spcPct val="130000"/>
              </a:lnSpc>
            </a:pPr>
            <a:r>
              <a:rPr lang="sv-SE" dirty="0" err="1" smtClean="0"/>
              <a:t>Build</a:t>
            </a:r>
            <a:r>
              <a:rPr lang="sv-SE" dirty="0" smtClean="0"/>
              <a:t> </a:t>
            </a:r>
            <a:r>
              <a:rPr lang="sv-SE" dirty="0" err="1" smtClean="0"/>
              <a:t>Selfconfidence</a:t>
            </a:r>
            <a:endParaRPr lang="sv-SE" dirty="0" smtClean="0"/>
          </a:p>
          <a:p>
            <a:pPr>
              <a:lnSpc>
                <a:spcPct val="130000"/>
              </a:lnSpc>
            </a:pPr>
            <a:r>
              <a:rPr lang="sv-SE" dirty="0" err="1" smtClean="0"/>
              <a:t>Safety</a:t>
            </a:r>
            <a:r>
              <a:rPr lang="sv-SE" dirty="0" smtClean="0"/>
              <a:t> </a:t>
            </a:r>
            <a:r>
              <a:rPr lang="sv-SE" dirty="0" err="1" smtClean="0"/>
              <a:t>within</a:t>
            </a:r>
            <a:r>
              <a:rPr lang="sv-SE" dirty="0" smtClean="0"/>
              <a:t> the group </a:t>
            </a:r>
          </a:p>
          <a:p>
            <a:pPr>
              <a:lnSpc>
                <a:spcPct val="130000"/>
              </a:lnSpc>
            </a:pPr>
            <a:r>
              <a:rPr lang="sv-SE" dirty="0" err="1" smtClean="0"/>
              <a:t>Become</a:t>
            </a:r>
            <a:r>
              <a:rPr lang="sv-SE" dirty="0" smtClean="0"/>
              <a:t>  ”The driver” of </a:t>
            </a:r>
            <a:r>
              <a:rPr lang="sv-SE" dirty="0" err="1" smtClean="0"/>
              <a:t>there</a:t>
            </a:r>
            <a:r>
              <a:rPr lang="sv-SE" dirty="0" smtClean="0"/>
              <a:t> </a:t>
            </a:r>
            <a:r>
              <a:rPr lang="sv-SE" dirty="0" err="1" smtClean="0"/>
              <a:t>lives</a:t>
            </a:r>
            <a:endParaRPr lang="sv-SE" dirty="0" smtClean="0"/>
          </a:p>
          <a:p>
            <a:pPr>
              <a:lnSpc>
                <a:spcPct val="130000"/>
              </a:lnSpc>
            </a:pPr>
            <a:r>
              <a:rPr lang="sv-SE" dirty="0" err="1" smtClean="0"/>
              <a:t>Dedicated</a:t>
            </a:r>
            <a:r>
              <a:rPr lang="sv-SE" dirty="0" smtClean="0"/>
              <a:t> </a:t>
            </a:r>
            <a:r>
              <a:rPr lang="sv-SE" dirty="0" err="1" smtClean="0"/>
              <a:t>staff</a:t>
            </a:r>
            <a:endParaRPr lang="sv-SE" dirty="0" smtClean="0"/>
          </a:p>
          <a:p>
            <a:pPr>
              <a:lnSpc>
                <a:spcPct val="130000"/>
              </a:lnSpc>
              <a:buNone/>
            </a:pPr>
            <a:endParaRPr lang="sv-SE" dirty="0" smtClean="0"/>
          </a:p>
          <a:p>
            <a:pPr>
              <a:lnSpc>
                <a:spcPct val="130000"/>
              </a:lnSpc>
              <a:buNone/>
            </a:pPr>
            <a:endParaRPr lang="sv-SE" dirty="0" smtClean="0"/>
          </a:p>
          <a:p>
            <a:pPr>
              <a:lnSpc>
                <a:spcPct val="130000"/>
              </a:lnSpc>
              <a:buNone/>
            </a:pPr>
            <a:endParaRPr lang="sv-SE" dirty="0" smtClean="0"/>
          </a:p>
          <a:p>
            <a:pPr>
              <a:lnSpc>
                <a:spcPct val="130000"/>
              </a:lnSpc>
              <a:buNone/>
            </a:pPr>
            <a:endParaRPr lang="sv-SE" dirty="0" smtClean="0"/>
          </a:p>
          <a:p>
            <a:pPr>
              <a:lnSpc>
                <a:spcPct val="130000"/>
              </a:lnSpc>
              <a:buNone/>
            </a:pPr>
            <a:endParaRPr lang="sv-SE" dirty="0" smtClean="0"/>
          </a:p>
          <a:p>
            <a:pPr>
              <a:lnSpc>
                <a:spcPct val="130000"/>
              </a:lnSpc>
              <a:buNone/>
            </a:pPr>
            <a:endParaRPr lang="sv-SE" dirty="0" smtClean="0"/>
          </a:p>
        </p:txBody>
      </p:sp>
      <p:pic>
        <p:nvPicPr>
          <p:cNvPr id="8" name="Bildobjekt 6" descr="EUflagga%20Socfo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158611"/>
            <a:ext cx="648072" cy="60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dobjekt 9" descr="3 snygga ungdom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88640"/>
            <a:ext cx="4107023" cy="273630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bg2">
                    <a:lumMod val="50000"/>
                  </a:schemeClr>
                </a:solidFill>
              </a:rPr>
              <a:t>Thanks</a:t>
            </a:r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 for </a:t>
            </a:r>
            <a:r>
              <a:rPr lang="sv-SE" dirty="0" err="1" smtClean="0">
                <a:solidFill>
                  <a:schemeClr val="bg2">
                    <a:lumMod val="50000"/>
                  </a:schemeClr>
                </a:solidFill>
              </a:rPr>
              <a:t>listening</a:t>
            </a:r>
            <a:r>
              <a:rPr lang="sv-SE" dirty="0" smtClean="0">
                <a:solidFill>
                  <a:schemeClr val="bg2">
                    <a:lumMod val="50000"/>
                  </a:schemeClr>
                </a:solidFill>
              </a:rPr>
              <a:t>! </a:t>
            </a:r>
            <a:endParaRPr lang="sv-SE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1" y="1676400"/>
            <a:ext cx="4606280" cy="391284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sv-SE" dirty="0" smtClean="0"/>
              <a:t>Helen Starkman (</a:t>
            </a:r>
            <a:r>
              <a:rPr lang="sv-SE" dirty="0" err="1" smtClean="0"/>
              <a:t>project</a:t>
            </a:r>
            <a:r>
              <a:rPr lang="sv-SE" dirty="0" smtClean="0"/>
              <a:t> manager)</a:t>
            </a:r>
          </a:p>
          <a:p>
            <a:pPr>
              <a:lnSpc>
                <a:spcPct val="130000"/>
              </a:lnSpc>
            </a:pPr>
            <a:r>
              <a:rPr lang="sv-SE" dirty="0" err="1" smtClean="0">
                <a:hlinkClick r:id="rId2"/>
              </a:rPr>
              <a:t>Helen.starkman@stockholm.se</a:t>
            </a:r>
            <a:endParaRPr lang="sv-SE" dirty="0" smtClean="0"/>
          </a:p>
          <a:p>
            <a:pPr>
              <a:lnSpc>
                <a:spcPct val="130000"/>
              </a:lnSpc>
            </a:pPr>
            <a:r>
              <a:rPr lang="sv-SE" dirty="0" smtClean="0"/>
              <a:t>+46 76 12 35 602</a:t>
            </a:r>
          </a:p>
          <a:p>
            <a:pPr>
              <a:lnSpc>
                <a:spcPct val="130000"/>
              </a:lnSpc>
            </a:pPr>
            <a:endParaRPr lang="sv-SE" dirty="0" smtClean="0"/>
          </a:p>
          <a:p>
            <a:pPr>
              <a:lnSpc>
                <a:spcPct val="130000"/>
              </a:lnSpc>
            </a:pPr>
            <a:r>
              <a:rPr lang="sv-SE" dirty="0" smtClean="0"/>
              <a:t>Isyan Tamburaci (coach) </a:t>
            </a:r>
          </a:p>
          <a:p>
            <a:pPr>
              <a:lnSpc>
                <a:spcPct val="130000"/>
              </a:lnSpc>
            </a:pPr>
            <a:r>
              <a:rPr lang="sv-SE" dirty="0" err="1" smtClean="0">
                <a:hlinkClick r:id="rId3"/>
              </a:rPr>
              <a:t>Isyan.tamburaci@stockholm.se</a:t>
            </a:r>
            <a:endParaRPr lang="sv-SE" dirty="0" smtClean="0"/>
          </a:p>
          <a:p>
            <a:pPr>
              <a:lnSpc>
                <a:spcPct val="130000"/>
              </a:lnSpc>
            </a:pPr>
            <a:r>
              <a:rPr lang="sv-SE" dirty="0" smtClean="0"/>
              <a:t>+46  76 12 35 611</a:t>
            </a:r>
          </a:p>
          <a:p>
            <a:pPr>
              <a:lnSpc>
                <a:spcPct val="130000"/>
              </a:lnSpc>
              <a:buNone/>
            </a:pPr>
            <a:endParaRPr lang="sv-SE" dirty="0" smtClean="0"/>
          </a:p>
          <a:p>
            <a:pPr>
              <a:lnSpc>
                <a:spcPct val="130000"/>
              </a:lnSpc>
              <a:buNone/>
            </a:pPr>
            <a:endParaRPr lang="sv-SE" dirty="0" smtClean="0"/>
          </a:p>
          <a:p>
            <a:pPr>
              <a:lnSpc>
                <a:spcPct val="130000"/>
              </a:lnSpc>
              <a:buNone/>
            </a:pPr>
            <a:endParaRPr lang="sv-SE" dirty="0" smtClean="0"/>
          </a:p>
          <a:p>
            <a:pPr>
              <a:lnSpc>
                <a:spcPct val="130000"/>
              </a:lnSpc>
              <a:buNone/>
            </a:pPr>
            <a:endParaRPr lang="sv-SE" dirty="0" smtClean="0"/>
          </a:p>
          <a:p>
            <a:pPr>
              <a:lnSpc>
                <a:spcPct val="130000"/>
              </a:lnSpc>
              <a:buNone/>
            </a:pPr>
            <a:endParaRPr lang="sv-SE" dirty="0" smtClean="0"/>
          </a:p>
        </p:txBody>
      </p:sp>
      <p:pic>
        <p:nvPicPr>
          <p:cNvPr id="8" name="Bildobjekt 6" descr="EUflagga%20Socfon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158611"/>
            <a:ext cx="648072" cy="60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hlm_pres_pelar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thlm_pres_pelare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sthlm_pres_pelare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it">
  <a:themeElements>
    <a:clrScheme name="Vit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Vi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Vit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å">
  <a:themeElements>
    <a:clrScheme name="Blå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Blå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Blå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å">
  <a:themeElements>
    <a:clrScheme name="Grå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Grå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Grå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rön">
  <a:themeElements>
    <a:clrScheme name="Grön 1">
      <a:dk1>
        <a:srgbClr val="000000"/>
      </a:dk1>
      <a:lt1>
        <a:srgbClr val="FFFFFF"/>
      </a:lt1>
      <a:dk2>
        <a:srgbClr val="000000"/>
      </a:dk2>
      <a:lt2>
        <a:srgbClr val="A7A9AC"/>
      </a:lt2>
      <a:accent1>
        <a:srgbClr val="9FCBED"/>
      </a:accent1>
      <a:accent2>
        <a:srgbClr val="009CDC"/>
      </a:accent2>
      <a:accent3>
        <a:srgbClr val="FFFFFF"/>
      </a:accent3>
      <a:accent4>
        <a:srgbClr val="000000"/>
      </a:accent4>
      <a:accent5>
        <a:srgbClr val="CDE2F4"/>
      </a:accent5>
      <a:accent6>
        <a:srgbClr val="008DC7"/>
      </a:accent6>
      <a:hlink>
        <a:srgbClr val="0074BC"/>
      </a:hlink>
      <a:folHlink>
        <a:srgbClr val="005288"/>
      </a:folHlink>
    </a:clrScheme>
    <a:fontScheme name="Grö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Grön 1">
        <a:dk1>
          <a:srgbClr val="000000"/>
        </a:dk1>
        <a:lt1>
          <a:srgbClr val="FFFFFF"/>
        </a:lt1>
        <a:dk2>
          <a:srgbClr val="000000"/>
        </a:dk2>
        <a:lt2>
          <a:srgbClr val="A7A9AC"/>
        </a:lt2>
        <a:accent1>
          <a:srgbClr val="9FCBED"/>
        </a:accent1>
        <a:accent2>
          <a:srgbClr val="009CDC"/>
        </a:accent2>
        <a:accent3>
          <a:srgbClr val="FFFFFF"/>
        </a:accent3>
        <a:accent4>
          <a:srgbClr val="000000"/>
        </a:accent4>
        <a:accent5>
          <a:srgbClr val="CDE2F4"/>
        </a:accent5>
        <a:accent6>
          <a:srgbClr val="008DC7"/>
        </a:accent6>
        <a:hlink>
          <a:srgbClr val="0074BC"/>
        </a:hlink>
        <a:folHlink>
          <a:srgbClr val="0052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sthlm_pres_pelare</Template>
  <TotalTime>2348</TotalTime>
  <Words>325</Words>
  <Application>Microsoft Office PowerPoint</Application>
  <PresentationFormat>Bildspel på skärmen (4:3)</PresentationFormat>
  <Paragraphs>126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sthlm_pres_pelare</vt:lpstr>
      <vt:lpstr>Vit</vt:lpstr>
      <vt:lpstr>Blå</vt:lpstr>
      <vt:lpstr>Grå</vt:lpstr>
      <vt:lpstr>Grön</vt:lpstr>
      <vt:lpstr>Bild 1</vt:lpstr>
      <vt:lpstr>FILUR</vt:lpstr>
      <vt:lpstr>Main Project goals </vt:lpstr>
      <vt:lpstr>Target group</vt:lpstr>
      <vt:lpstr>Bild 5</vt:lpstr>
      <vt:lpstr>Project goals and results so far</vt:lpstr>
      <vt:lpstr>Success factors</vt:lpstr>
      <vt:lpstr>Thanks for listening! </vt:lpstr>
    </vt:vector>
  </TitlesOfParts>
  <Company>Stockholms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FILUR</dc:title>
  <dc:creator>Helén Starkman</dc:creator>
  <cp:lastModifiedBy>aa71405</cp:lastModifiedBy>
  <cp:revision>291</cp:revision>
  <dcterms:created xsi:type="dcterms:W3CDTF">2010-02-01T09:55:52Z</dcterms:created>
  <dcterms:modified xsi:type="dcterms:W3CDTF">2012-07-11T11:48:05Z</dcterms:modified>
</cp:coreProperties>
</file>